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470640A-78B5-4115-8C76-C2BAA0717C2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E69916-6C4A-4B32-B6D3-7820D93DBA95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2B8F17-DD9C-434F-8171-AD6EF1B86FD7}" type="slidenum">
              <a:rPr lang="en-US"/>
              <a:pPr/>
              <a:t>11</a:t>
            </a:fld>
            <a:endParaRPr lang="en-US"/>
          </a:p>
        </p:txBody>
      </p:sp>
      <p:sp>
        <p:nvSpPr>
          <p:cNvPr id="555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C1F1B4-306D-4FAF-83CA-87B33BD91A51}" type="slidenum">
              <a:rPr lang="en-US"/>
              <a:pPr/>
              <a:t>12</a:t>
            </a:fld>
            <a:endParaRPr lang="en-US"/>
          </a:p>
        </p:txBody>
      </p:sp>
      <p:sp>
        <p:nvSpPr>
          <p:cNvPr id="55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2A2266-BCAD-4437-A727-C39C260134F6}" type="slidenum">
              <a:rPr lang="en-US"/>
              <a:pPr/>
              <a:t>13</a:t>
            </a:fld>
            <a:endParaRPr lang="en-US"/>
          </a:p>
        </p:txBody>
      </p:sp>
      <p:sp>
        <p:nvSpPr>
          <p:cNvPr id="56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6CEC61-4D0F-4739-ADCB-29AF9F922EFE}" type="slidenum">
              <a:rPr lang="en-US"/>
              <a:pPr/>
              <a:t>14</a:t>
            </a:fld>
            <a:endParaRPr lang="en-US"/>
          </a:p>
        </p:txBody>
      </p:sp>
      <p:sp>
        <p:nvSpPr>
          <p:cNvPr id="56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048C07-500A-4BBC-BBFB-5022F6F1E385}" type="slidenum">
              <a:rPr lang="en-US"/>
              <a:pPr/>
              <a:t>15</a:t>
            </a:fld>
            <a:endParaRPr lang="en-US"/>
          </a:p>
        </p:txBody>
      </p:sp>
      <p:sp>
        <p:nvSpPr>
          <p:cNvPr id="56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D0062E-ED90-4FD5-80AF-0620B0FFA6A9}" type="slidenum">
              <a:rPr lang="en-US"/>
              <a:pPr/>
              <a:t>16</a:t>
            </a:fld>
            <a:endParaRPr lang="en-US"/>
          </a:p>
        </p:txBody>
      </p:sp>
      <p:sp>
        <p:nvSpPr>
          <p:cNvPr id="569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9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A6FF3D-A5E7-4DC6-BDA2-F7774C126283}" type="slidenum">
              <a:rPr lang="en-US"/>
              <a:pPr/>
              <a:t>17</a:t>
            </a:fld>
            <a:endParaRPr lang="en-US"/>
          </a:p>
        </p:txBody>
      </p:sp>
      <p:sp>
        <p:nvSpPr>
          <p:cNvPr id="571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7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5D7D43-75A8-4753-BA2B-67E9A94B79AA}" type="slidenum">
              <a:rPr lang="en-US"/>
              <a:pPr/>
              <a:t>18</a:t>
            </a:fld>
            <a:endParaRPr lang="en-US"/>
          </a:p>
        </p:txBody>
      </p:sp>
      <p:sp>
        <p:nvSpPr>
          <p:cNvPr id="573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73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9AAE80-B67B-46E9-AD3F-901998E136F5}" type="slidenum">
              <a:rPr lang="en-US"/>
              <a:pPr/>
              <a:t>19</a:t>
            </a:fld>
            <a:endParaRPr lang="en-US"/>
          </a:p>
        </p:txBody>
      </p:sp>
      <p:sp>
        <p:nvSpPr>
          <p:cNvPr id="575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0BACCB-44F9-4320-9E26-E1CDCB324FAE}" type="slidenum">
              <a:rPr lang="en-US"/>
              <a:pPr/>
              <a:t>20</a:t>
            </a:fld>
            <a:endParaRPr lang="en-US"/>
          </a:p>
        </p:txBody>
      </p:sp>
      <p:sp>
        <p:nvSpPr>
          <p:cNvPr id="577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7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4A0C18-4291-4052-9385-CC66DCE45414}" type="slidenum">
              <a:rPr lang="en-US"/>
              <a:pPr/>
              <a:t>2</a:t>
            </a:fld>
            <a:endParaRPr lang="en-US"/>
          </a:p>
        </p:txBody>
      </p:sp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D9F5EA-6921-49E4-ACC2-425EC9F86185}" type="slidenum">
              <a:rPr lang="en-US"/>
              <a:pPr/>
              <a:t>21</a:t>
            </a:fld>
            <a:endParaRPr lang="en-US"/>
          </a:p>
        </p:txBody>
      </p:sp>
      <p:sp>
        <p:nvSpPr>
          <p:cNvPr id="579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594AAB-9785-490B-AD8E-DD4579A9325C}" type="slidenum">
              <a:rPr lang="en-US"/>
              <a:pPr/>
              <a:t>22</a:t>
            </a:fld>
            <a:endParaRPr lang="en-US"/>
          </a:p>
        </p:txBody>
      </p:sp>
      <p:sp>
        <p:nvSpPr>
          <p:cNvPr id="581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81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7A6F70-2ADA-4521-8C6C-7422D63021F9}" type="slidenum">
              <a:rPr lang="en-US"/>
              <a:pPr/>
              <a:t>23</a:t>
            </a:fld>
            <a:endParaRPr lang="en-US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2E5BFF-2204-4EBB-92A5-77D35A66DF10}" type="slidenum">
              <a:rPr lang="en-US"/>
              <a:pPr/>
              <a:t>24</a:t>
            </a:fld>
            <a:endParaRPr lang="en-US"/>
          </a:p>
        </p:txBody>
      </p:sp>
      <p:sp>
        <p:nvSpPr>
          <p:cNvPr id="585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8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9292D0-1265-48BE-BD83-8E67FAAAE34B}" type="slidenum">
              <a:rPr lang="en-US"/>
              <a:pPr/>
              <a:t>25</a:t>
            </a:fld>
            <a:endParaRPr lang="en-US"/>
          </a:p>
        </p:txBody>
      </p:sp>
      <p:sp>
        <p:nvSpPr>
          <p:cNvPr id="587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8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EB8039-3649-4B11-B854-EC7900A0966E}" type="slidenum">
              <a:rPr lang="en-US"/>
              <a:pPr/>
              <a:t>26</a:t>
            </a:fld>
            <a:endParaRPr lang="en-US"/>
          </a:p>
        </p:txBody>
      </p:sp>
      <p:sp>
        <p:nvSpPr>
          <p:cNvPr id="589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8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D8036C-0964-48C3-BF31-B5A10B7625E8}" type="slidenum">
              <a:rPr lang="en-US"/>
              <a:pPr/>
              <a:t>27</a:t>
            </a:fld>
            <a:endParaRPr lang="en-US"/>
          </a:p>
        </p:txBody>
      </p:sp>
      <p:sp>
        <p:nvSpPr>
          <p:cNvPr id="59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9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14889-2B40-4CF0-AA57-28406796A943}" type="slidenum">
              <a:rPr lang="en-US"/>
              <a:pPr/>
              <a:t>28</a:t>
            </a:fld>
            <a:endParaRPr lang="en-US"/>
          </a:p>
        </p:txBody>
      </p:sp>
      <p:sp>
        <p:nvSpPr>
          <p:cNvPr id="67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3DB2F0-F995-4271-BA63-E50D71C86798}" type="slidenum">
              <a:rPr lang="en-US"/>
              <a:pPr/>
              <a:t>29</a:t>
            </a:fld>
            <a:endParaRPr lang="en-US"/>
          </a:p>
        </p:txBody>
      </p:sp>
      <p:sp>
        <p:nvSpPr>
          <p:cNvPr id="59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9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EA2D42-059F-47D4-B5BF-5E30DD80450A}" type="slidenum">
              <a:rPr lang="en-US"/>
              <a:pPr/>
              <a:t>30</a:t>
            </a:fld>
            <a:endParaRPr lang="en-US"/>
          </a:p>
        </p:txBody>
      </p:sp>
      <p:sp>
        <p:nvSpPr>
          <p:cNvPr id="59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076122-9A14-4801-BFA8-AC431CDF174F}" type="slidenum">
              <a:rPr lang="en-US"/>
              <a:pPr/>
              <a:t>3</a:t>
            </a:fld>
            <a:endParaRPr lang="en-US"/>
          </a:p>
        </p:txBody>
      </p:sp>
      <p:sp>
        <p:nvSpPr>
          <p:cNvPr id="540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0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030AE1-5E71-440A-AD46-EDE7A6FBCB05}" type="slidenum">
              <a:rPr lang="en-US"/>
              <a:pPr/>
              <a:t>31</a:t>
            </a:fld>
            <a:endParaRPr lang="en-US"/>
          </a:p>
        </p:txBody>
      </p:sp>
      <p:sp>
        <p:nvSpPr>
          <p:cNvPr id="598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D4B143-234B-427E-91F0-8D486035B5D3}" type="slidenum">
              <a:rPr lang="en-US"/>
              <a:pPr/>
              <a:t>32</a:t>
            </a:fld>
            <a:endParaRPr lang="en-US"/>
          </a:p>
        </p:txBody>
      </p:sp>
      <p:sp>
        <p:nvSpPr>
          <p:cNvPr id="67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1D7866-9BD2-4807-AE12-05CE692846A0}" type="slidenum">
              <a:rPr lang="en-US"/>
              <a:pPr/>
              <a:t>33</a:t>
            </a:fld>
            <a:endParaRPr lang="en-US"/>
          </a:p>
        </p:txBody>
      </p:sp>
      <p:sp>
        <p:nvSpPr>
          <p:cNvPr id="600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00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FE92B7-96B1-45D9-85F9-114E2C63A1CB}" type="slidenum">
              <a:rPr lang="en-US"/>
              <a:pPr/>
              <a:t>34</a:t>
            </a:fld>
            <a:endParaRPr lang="en-US"/>
          </a:p>
        </p:txBody>
      </p:sp>
      <p:sp>
        <p:nvSpPr>
          <p:cNvPr id="602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02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4B5A13-A921-418A-BEBA-222B8B0FBC16}" type="slidenum">
              <a:rPr lang="en-US"/>
              <a:pPr/>
              <a:t>35</a:t>
            </a:fld>
            <a:endParaRPr lang="en-US"/>
          </a:p>
        </p:txBody>
      </p:sp>
      <p:sp>
        <p:nvSpPr>
          <p:cNvPr id="604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E539E9-5D1C-44A3-9614-CAEACF43CC66}" type="slidenum">
              <a:rPr lang="en-US"/>
              <a:pPr/>
              <a:t>36</a:t>
            </a:fld>
            <a:endParaRPr lang="en-US"/>
          </a:p>
        </p:txBody>
      </p:sp>
      <p:sp>
        <p:nvSpPr>
          <p:cNvPr id="606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06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5350A-F07C-4CCC-9DA4-EE07A3974062}" type="slidenum">
              <a:rPr lang="en-US"/>
              <a:pPr/>
              <a:t>37</a:t>
            </a:fld>
            <a:endParaRPr lang="en-US"/>
          </a:p>
        </p:txBody>
      </p:sp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27C307-C108-4C34-A686-711299F3AB07}" type="slidenum">
              <a:rPr lang="en-US"/>
              <a:pPr/>
              <a:t>4</a:t>
            </a:fld>
            <a:endParaRPr lang="en-US"/>
          </a:p>
        </p:txBody>
      </p:sp>
      <p:sp>
        <p:nvSpPr>
          <p:cNvPr id="54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27C307-C108-4C34-A686-711299F3AB07}" type="slidenum">
              <a:rPr lang="en-US"/>
              <a:pPr/>
              <a:t>5</a:t>
            </a:fld>
            <a:endParaRPr lang="en-US"/>
          </a:p>
        </p:txBody>
      </p:sp>
      <p:sp>
        <p:nvSpPr>
          <p:cNvPr id="54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4A1173-1EA0-432B-90F0-D23FE6D7CD2C}" type="slidenum">
              <a:rPr lang="en-US"/>
              <a:pPr/>
              <a:t>7</a:t>
            </a:fld>
            <a:endParaRPr lang="en-US"/>
          </a:p>
        </p:txBody>
      </p:sp>
      <p:sp>
        <p:nvSpPr>
          <p:cNvPr id="54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E893BD-85C0-4237-8146-1A18620E496A}" type="slidenum">
              <a:rPr lang="en-US"/>
              <a:pPr/>
              <a:t>8</a:t>
            </a:fld>
            <a:endParaRPr lang="en-US"/>
          </a:p>
        </p:txBody>
      </p:sp>
      <p:sp>
        <p:nvSpPr>
          <p:cNvPr id="54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8586BB-3702-4A9C-991C-C748310C383E}" type="slidenum">
              <a:rPr lang="en-US"/>
              <a:pPr/>
              <a:t>9</a:t>
            </a:fld>
            <a:endParaRPr lang="en-US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D74C3D-75C8-4AAB-B2F3-07C4400B70CF}" type="slidenum">
              <a:rPr lang="en-US"/>
              <a:pPr/>
              <a:t>10</a:t>
            </a:fld>
            <a:endParaRPr lang="en-US"/>
          </a:p>
        </p:txBody>
      </p:sp>
      <p:sp>
        <p:nvSpPr>
          <p:cNvPr id="55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25259-789F-4218-B511-4A8C538F88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39864-093F-4044-B9F1-64EF94DCBE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F2C4E-2A5C-4129-95F6-B3A277FAD4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657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A8336388-0C52-4D8F-9C96-13E2C90C08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34741-BD04-4869-B446-D555AF2970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7020F-E57C-4753-A557-C1649DF83E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87F56-AE52-435E-80CC-94FFE67138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F1DA5-09B1-4B3C-BA3F-DABBD2BE5F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0D14F-F32D-4F05-8C54-8CED0C0032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6AD63-ECA8-4715-B65F-16CA93DAEF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C30F5-2E61-4C0E-AA05-0E78CDA794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C849C-6745-4925-ADAF-8B12B661D8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657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0DAFC4-E466-4C44-B130-9D2D002FF0A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Document3.doc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Word_97_-_2003_Document4.doc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6.png"/><Relationship Id="rId4" Type="http://schemas.openxmlformats.org/officeDocument/2006/relationships/oleObject" Target="../embeddings/oleObject1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WORD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/>
              <a:t>ИНФОРМАТИКА</a:t>
            </a:r>
            <a:r>
              <a:rPr lang="sr-Latn-CS" sz="1400" b="1"/>
              <a:t> 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Предавање бр. 05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sr-Latn-CS" sz="1400" b="1"/>
              <a:t>Microsoft </a:t>
            </a:r>
            <a:r>
              <a:rPr lang="sr-Latn-CS" sz="1400" b="1"/>
              <a:t>Word </a:t>
            </a:r>
            <a:r>
              <a:rPr lang="sr-Latn-CS" sz="1400" b="1" smtClean="0"/>
              <a:t>2007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Текст процесори.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</a:t>
            </a:r>
            <a:r>
              <a:rPr lang="ru-RU" sz="1000"/>
              <a:t>© </a:t>
            </a:r>
            <a:r>
              <a:rPr lang="ru-RU" sz="1000" smtClean="0"/>
              <a:t>201</a:t>
            </a:r>
            <a:r>
              <a:rPr lang="sr-Latn-RS" sz="1000" smtClean="0"/>
              <a:t>6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  <a:endParaRPr lang="en-US" sz="1000"/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DF496-2A11-4B87-92A4-54722041C1F1}" type="slidenum">
              <a:rPr lang="en-US"/>
              <a:pPr/>
              <a:t>10</a:t>
            </a:fld>
            <a:endParaRPr lang="en-US"/>
          </a:p>
        </p:txBody>
      </p:sp>
      <p:sp>
        <p:nvSpPr>
          <p:cNvPr id="549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Дијалог прозор команде </a:t>
            </a:r>
            <a:r>
              <a:rPr lang="pl-PL" sz="3600" i="1" smtClean="0"/>
              <a:t>Save </a:t>
            </a:r>
            <a:r>
              <a:rPr lang="pl-PL" sz="3600" i="1"/>
              <a:t>As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77698" b="56373"/>
          <a:stretch>
            <a:fillRect/>
          </a:stretch>
        </p:blipFill>
        <p:spPr bwMode="auto">
          <a:xfrm>
            <a:off x="347133" y="2441049"/>
            <a:ext cx="2734733" cy="286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4365" t="17667" r="25279" b="28349"/>
          <a:stretch>
            <a:fillRect/>
          </a:stretch>
        </p:blipFill>
        <p:spPr bwMode="auto">
          <a:xfrm>
            <a:off x="3240635" y="1771301"/>
            <a:ext cx="5657832" cy="397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2F4A-E5E2-48B8-AC9E-8A2F43F1790A}" type="slidenum">
              <a:rPr lang="en-US"/>
              <a:pPr/>
              <a:t>11</a:t>
            </a:fld>
            <a:endParaRPr lang="en-US"/>
          </a:p>
        </p:txBody>
      </p:sp>
      <p:sp>
        <p:nvSpPr>
          <p:cNvPr id="553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Додатне опције приликом чувања документа</a:t>
            </a:r>
            <a:r>
              <a:rPr lang="sr-Latn-CS" sz="3600"/>
              <a:t> 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78061" b="56536"/>
          <a:stretch>
            <a:fillRect/>
          </a:stretch>
        </p:blipFill>
        <p:spPr bwMode="auto">
          <a:xfrm>
            <a:off x="262470" y="2398396"/>
            <a:ext cx="2226733" cy="248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Content Placeholder 8"/>
          <p:cNvPicPr>
            <a:picLocks noGrp="1"/>
          </p:cNvPicPr>
          <p:nvPr>
            <p:ph idx="1"/>
          </p:nvPr>
        </p:nvPicPr>
        <p:blipFill>
          <a:blip r:embed="rId4" cstate="print"/>
          <a:srcRect l="28375" t="17892" r="27909" b="17647"/>
          <a:stretch>
            <a:fillRect/>
          </a:stretch>
        </p:blipFill>
        <p:spPr bwMode="auto">
          <a:xfrm>
            <a:off x="2671325" y="1405460"/>
            <a:ext cx="6269480" cy="4936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D31CE-B169-460A-87B3-CD6DC796AD4D}" type="slidenum">
              <a:rPr lang="en-US"/>
              <a:pPr/>
              <a:t>12</a:t>
            </a:fld>
            <a:endParaRPr lang="en-US"/>
          </a:p>
        </p:txBody>
      </p:sp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Затварање документа</a:t>
            </a:r>
            <a:endParaRPr lang="sr-Latn-CS"/>
          </a:p>
        </p:txBody>
      </p:sp>
      <p:pic>
        <p:nvPicPr>
          <p:cNvPr id="558083" name="Picture 3"/>
          <p:cNvPicPr>
            <a:picLocks noChangeAspect="1" noChangeArrowheads="1"/>
          </p:cNvPicPr>
          <p:nvPr/>
        </p:nvPicPr>
        <p:blipFill>
          <a:blip r:embed="rId3" cstate="print"/>
          <a:srcRect l="29225" t="44197" r="28723" b="41434"/>
          <a:stretch>
            <a:fillRect/>
          </a:stretch>
        </p:blipFill>
        <p:spPr bwMode="auto">
          <a:xfrm>
            <a:off x="876300" y="2076450"/>
            <a:ext cx="75882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BA146-A5F9-4D32-9DEF-BDBA43D15D1B}" type="slidenum">
              <a:rPr lang="en-US"/>
              <a:pPr/>
              <a:t>13</a:t>
            </a:fld>
            <a:endParaRPr lang="en-US"/>
          </a:p>
        </p:txBody>
      </p:sp>
      <p:sp>
        <p:nvSpPr>
          <p:cNvPr id="560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Odabir vrste prikaza dokumenta</a:t>
            </a:r>
            <a:r>
              <a:rPr lang="sr-Latn-CS"/>
              <a:t> </a:t>
            </a:r>
          </a:p>
        </p:txBody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600"/>
              <a:t>Врста приказа документа на екрану </a:t>
            </a:r>
            <a:r>
              <a:rPr lang="en-GB" sz="2600" smtClean="0"/>
              <a:t>се подешава </a:t>
            </a:r>
            <a:r>
              <a:rPr lang="en-GB" sz="28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менију </a:t>
            </a:r>
            <a:r>
              <a:rPr lang="en-GB" sz="28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View </a:t>
            </a:r>
            <a:r>
              <a:rPr lang="en-GB" sz="28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тастерима</a:t>
            </a:r>
            <a:endParaRPr lang="sr-Cyrl-RS" sz="28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GB" sz="24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Print </a:t>
            </a:r>
            <a:r>
              <a:rPr lang="en-GB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Layout, </a:t>
            </a:r>
            <a:r>
              <a:rPr lang="en-US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Full Screen Reading, </a:t>
            </a:r>
            <a:r>
              <a:rPr lang="en-GB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Web Layout, Outline, Draft</a:t>
            </a:r>
            <a:r>
              <a:rPr lang="en-GB" sz="2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sr-Cyrl-CS" sz="220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86241" b="80800"/>
          <a:stretch>
            <a:fillRect/>
          </a:stretch>
        </p:blipFill>
        <p:spPr bwMode="auto">
          <a:xfrm>
            <a:off x="1992716" y="3270415"/>
            <a:ext cx="4772150" cy="292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69BFF-66C3-4380-81D3-0370D5863AE5}" type="slidenum">
              <a:rPr lang="en-US"/>
              <a:pPr/>
              <a:t>14</a:t>
            </a:fld>
            <a:endParaRPr lang="en-US"/>
          </a:p>
        </p:txBody>
      </p:sp>
      <p:sp>
        <p:nvSpPr>
          <p:cNvPr id="564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ZOOM: увећање и смањење изгледа документа</a:t>
            </a:r>
            <a:endParaRPr lang="sr-Latn-CS" sz="3600" i="1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FontTx/>
              <a:buChar char="•"/>
            </a:pPr>
            <a:r>
              <a:rPr lang="sr-Cyrl-CS" sz="2200"/>
              <a:t>Посебном командом </a:t>
            </a:r>
            <a:r>
              <a:rPr lang="sr-Latn-CS" sz="2200" b="1" i="1"/>
              <a:t>View/</a:t>
            </a:r>
            <a:r>
              <a:rPr lang="en-US" sz="2200" b="1" i="1"/>
              <a:t>Full Screen Reading </a:t>
            </a:r>
            <a:r>
              <a:rPr lang="sr-Latn-CS" sz="2200"/>
              <a:t>се приказује текст преко целог </a:t>
            </a:r>
            <a:r>
              <a:rPr lang="sr-Latn-CS" sz="2200" smtClean="0"/>
              <a:t>екрана</a:t>
            </a:r>
            <a:endParaRPr lang="sr-Cyrl-RS" sz="2200" smtClean="0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40243" t="45343" r="39799" b="22059"/>
          <a:stretch>
            <a:fillRect/>
          </a:stretch>
        </p:blipFill>
        <p:spPr bwMode="auto">
          <a:xfrm>
            <a:off x="2020910" y="2251447"/>
            <a:ext cx="5319689" cy="414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84CF3-1023-4B8F-BAC9-0FB0E8504EA7}" type="slidenum">
              <a:rPr lang="en-US"/>
              <a:pPr/>
              <a:t>15</a:t>
            </a:fld>
            <a:endParaRPr lang="en-US"/>
          </a:p>
        </p:txBody>
      </p:sp>
      <p:sp>
        <p:nvSpPr>
          <p:cNvPr id="566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Поништавање извршене операције</a:t>
            </a:r>
            <a:endParaRPr lang="sr-Latn-CS" sz="3600"/>
          </a:p>
        </p:txBody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Команда </a:t>
            </a:r>
            <a:r>
              <a:rPr lang="sr-Latn-CS" b="1" i="1"/>
              <a:t>Undo </a:t>
            </a:r>
            <a:r>
              <a:rPr lang="sr-Cyrl-CS"/>
              <a:t>поништава последњу извршену операцију</a:t>
            </a:r>
            <a:r>
              <a:rPr lang="sr-Latn-CS"/>
              <a:t>, </a:t>
            </a:r>
            <a:r>
              <a:rPr lang="sr-Latn-CS" b="1" i="1" smtClean="0"/>
              <a:t>Ctrl+Z</a:t>
            </a:r>
            <a:r>
              <a:rPr lang="sr-Latn-CS" smtClean="0"/>
              <a:t> </a:t>
            </a:r>
            <a:endParaRPr lang="sr-Latn-CS"/>
          </a:p>
          <a:p>
            <a:r>
              <a:rPr lang="sr-Latn-CS"/>
              <a:t>Za </a:t>
            </a:r>
            <a:r>
              <a:rPr lang="sr-Cyrl-CS"/>
              <a:t>поништавање поништене операције користи се команда </a:t>
            </a:r>
            <a:r>
              <a:rPr lang="sr-Latn-CS" b="1" i="1"/>
              <a:t>Redo</a:t>
            </a:r>
            <a:r>
              <a:rPr lang="sr-Latn-CS"/>
              <a:t>, </a:t>
            </a:r>
            <a:r>
              <a:rPr lang="sr-Latn-CS" b="1" i="1" smtClean="0"/>
              <a:t>Ctrl+Y</a:t>
            </a: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87670" b="93559"/>
          <a:stretch>
            <a:fillRect/>
          </a:stretch>
        </p:blipFill>
        <p:spPr bwMode="auto">
          <a:xfrm>
            <a:off x="2516978" y="4330957"/>
            <a:ext cx="4315622" cy="1511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765F3-2B32-4508-8B99-74B329B4BA64}" type="slidenum">
              <a:rPr lang="en-US"/>
              <a:pPr/>
              <a:t>16</a:t>
            </a:fld>
            <a:endParaRPr lang="en-US"/>
          </a:p>
        </p:txBody>
      </p:sp>
      <p:sp>
        <p:nvSpPr>
          <p:cNvPr id="568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Кретање кроз текст коришћењем миша</a:t>
            </a:r>
            <a:endParaRPr lang="sr-Latn-CS" sz="3600"/>
          </a:p>
        </p:txBody>
      </p:sp>
      <p:graphicFrame>
        <p:nvGraphicFramePr>
          <p:cNvPr id="568323" name="Object 3"/>
          <p:cNvGraphicFramePr>
            <a:graphicFrameLocks noChangeAspect="1"/>
          </p:cNvGraphicFramePr>
          <p:nvPr>
            <p:ph idx="1"/>
          </p:nvPr>
        </p:nvGraphicFramePr>
        <p:xfrm>
          <a:off x="38100" y="2244725"/>
          <a:ext cx="9017000" cy="3246438"/>
        </p:xfrm>
        <a:graphic>
          <a:graphicData uri="http://schemas.openxmlformats.org/presentationml/2006/ole">
            <p:oleObj spid="_x0000_s863234" name="Document" r:id="rId4" imgW="5909347" imgH="2126790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6CE4-BFB0-4BDA-9DB2-607FF361408C}" type="slidenum">
              <a:rPr lang="en-US"/>
              <a:pPr/>
              <a:t>17</a:t>
            </a:fld>
            <a:endParaRPr lang="en-US"/>
          </a:p>
        </p:txBody>
      </p:sp>
      <p:sp>
        <p:nvSpPr>
          <p:cNvPr id="570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Кретање кроз текст коришћењем тастатуре</a:t>
            </a:r>
            <a:endParaRPr lang="sr-Latn-CS" sz="3600"/>
          </a:p>
        </p:txBody>
      </p:sp>
      <p:graphicFrame>
        <p:nvGraphicFramePr>
          <p:cNvPr id="570371" name="Object 3"/>
          <p:cNvGraphicFramePr>
            <a:graphicFrameLocks noChangeAspect="1"/>
          </p:cNvGraphicFramePr>
          <p:nvPr>
            <p:ph idx="1"/>
          </p:nvPr>
        </p:nvGraphicFramePr>
        <p:xfrm>
          <a:off x="-50800" y="1501775"/>
          <a:ext cx="9144000" cy="4913313"/>
        </p:xfrm>
        <a:graphic>
          <a:graphicData uri="http://schemas.openxmlformats.org/presentationml/2006/ole">
            <p:oleObj spid="_x0000_s864258" name="Document" r:id="rId4" imgW="5909347" imgH="3174346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90530-DCFE-47BD-BC60-A6FA117D7418}" type="slidenum">
              <a:rPr lang="en-US"/>
              <a:pPr/>
              <a:t>18</a:t>
            </a:fld>
            <a:endParaRPr lang="en-US"/>
          </a:p>
        </p:txBody>
      </p:sp>
      <p:sp>
        <p:nvSpPr>
          <p:cNvPr id="572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Означавање текста коришћењем миша</a:t>
            </a:r>
            <a:endParaRPr lang="sr-Latn-CS" sz="3600"/>
          </a:p>
        </p:txBody>
      </p:sp>
      <p:graphicFrame>
        <p:nvGraphicFramePr>
          <p:cNvPr id="572419" name="Object 3"/>
          <p:cNvGraphicFramePr>
            <a:graphicFrameLocks noChangeAspect="1"/>
          </p:cNvGraphicFramePr>
          <p:nvPr>
            <p:ph idx="1"/>
          </p:nvPr>
        </p:nvGraphicFramePr>
        <p:xfrm>
          <a:off x="736600" y="1357313"/>
          <a:ext cx="7620000" cy="5062537"/>
        </p:xfrm>
        <a:graphic>
          <a:graphicData uri="http://schemas.openxmlformats.org/presentationml/2006/ole">
            <p:oleObj spid="_x0000_s865282" name="Document" r:id="rId4" imgW="5909347" imgH="4094828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F145-E7EE-439E-9A55-F36193FC5E65}" type="slidenum">
              <a:rPr lang="en-US"/>
              <a:pPr/>
              <a:t>19</a:t>
            </a:fld>
            <a:endParaRPr lang="en-US"/>
          </a:p>
        </p:txBody>
      </p:sp>
      <p:sp>
        <p:nvSpPr>
          <p:cNvPr id="574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Означавање текста коришћењем тастатуре</a:t>
            </a:r>
            <a:endParaRPr lang="sr-Latn-CS" sz="3600"/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О</a:t>
            </a:r>
            <a:r>
              <a:rPr lang="sr-Latn-CS"/>
              <a:t>значавање текста помоћу тастатуре је идентично померању курзора кроз текст, уз држање тастера </a:t>
            </a:r>
            <a:r>
              <a:rPr lang="sr-Latn-CS" b="1" i="1"/>
              <a:t>Shift</a:t>
            </a:r>
            <a:endParaRPr lang="sr-Cyrl-CS" b="1" i="1"/>
          </a:p>
          <a:p>
            <a:r>
              <a:rPr lang="sr-Cyrl-CS"/>
              <a:t>Ако желите да означите једну реч </a:t>
            </a:r>
          </a:p>
          <a:p>
            <a:pPr lvl="1"/>
            <a:r>
              <a:rPr lang="sr-Cyrl-CS"/>
              <a:t>поставите курзор испред те речи, </a:t>
            </a:r>
          </a:p>
          <a:p>
            <a:pPr lvl="1"/>
            <a:r>
              <a:rPr lang="sr-Cyrl-CS"/>
              <a:t>држите притиснут тастер </a:t>
            </a:r>
            <a:r>
              <a:rPr lang="sr-Latn-CS" b="1" i="1"/>
              <a:t>Shift</a:t>
            </a:r>
            <a:r>
              <a:rPr lang="sr-Latn-CS"/>
              <a:t>, </a:t>
            </a:r>
            <a:endParaRPr lang="sr-Cyrl-CS"/>
          </a:p>
          <a:p>
            <a:pPr lvl="1"/>
            <a:r>
              <a:rPr lang="sr-Cyrl-CS"/>
              <a:t>тастер</a:t>
            </a:r>
            <a:r>
              <a:rPr lang="sr-Cyrl-CS" b="1" i="1"/>
              <a:t> </a:t>
            </a:r>
            <a:r>
              <a:rPr lang="sr-Latn-CS" b="1" i="1"/>
              <a:t>Ctrl </a:t>
            </a:r>
            <a:r>
              <a:rPr lang="sr-Latn-CS"/>
              <a:t>и </a:t>
            </a:r>
            <a:endParaRPr lang="sr-Cyrl-CS"/>
          </a:p>
          <a:p>
            <a:pPr lvl="1"/>
            <a:r>
              <a:rPr lang="sr-Latn-CS"/>
              <a:t>притисните стрелицу за померање курзора у десно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EB75-2F92-4ED0-A251-FD4682D5DC27}" type="slidenum">
              <a:rPr lang="en-US"/>
              <a:pPr/>
              <a:t>2</a:t>
            </a:fld>
            <a:endParaRPr lang="en-US"/>
          </a:p>
        </p:txBody>
      </p:sp>
      <p:sp>
        <p:nvSpPr>
          <p:cNvPr id="537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/>
              <a:t>Које су главне предности обраде текста на рачунару?</a:t>
            </a:r>
            <a:endParaRPr lang="sr-Latn-CS" sz="3600"/>
          </a:p>
        </p:txBody>
      </p:sp>
      <p:sp>
        <p:nvSpPr>
          <p:cNvPr id="53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М</a:t>
            </a:r>
            <a:r>
              <a:rPr lang="pl-PL" sz="2800"/>
              <a:t>огућност једноставне исправке текста, што ни на једној писаћој машини није могуће елегантно извршити</a:t>
            </a:r>
          </a:p>
          <a:p>
            <a:r>
              <a:rPr lang="pl-PL" sz="2800"/>
              <a:t>После тога долази напредно форматирање </a:t>
            </a:r>
            <a:r>
              <a:rPr lang="sr-Cyrl-CS" sz="2800"/>
              <a:t>-</a:t>
            </a:r>
            <a:r>
              <a:rPr lang="pl-PL" sz="2800"/>
              <a:t> маргине, различите врсте и величине слова, примена боја, графика, једначине, табеле... </a:t>
            </a:r>
          </a:p>
          <a:p>
            <a:r>
              <a:rPr lang="sr-Cyrl-CS" sz="2800"/>
              <a:t>Р</a:t>
            </a:r>
            <a:r>
              <a:rPr lang="pl-PL" sz="2800"/>
              <a:t>ачунари омогућују једноставно копирање делова или целих текстова</a:t>
            </a:r>
            <a:endParaRPr lang="sr-Cyrl-CS" sz="2800"/>
          </a:p>
          <a:p>
            <a:r>
              <a:rPr lang="sr-Cyrl-CS" sz="2800"/>
              <a:t>Н</a:t>
            </a:r>
            <a:r>
              <a:rPr lang="pl-PL" sz="2800"/>
              <a:t>ије </a:t>
            </a:r>
            <a:r>
              <a:rPr lang="sr-Cyrl-CS" sz="2800"/>
              <a:t>вам </a:t>
            </a:r>
            <a:r>
              <a:rPr lang="pl-PL" sz="2800"/>
              <a:t>потребна копир машина, једноставно одштампајте у више примерака</a:t>
            </a:r>
            <a:endParaRPr lang="sr-Cyrl-C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2DA4C-E89E-4ADA-9C0E-336A667C2094}" type="slidenum">
              <a:rPr lang="en-US"/>
              <a:pPr/>
              <a:t>20</a:t>
            </a:fld>
            <a:endParaRPr lang="en-US"/>
          </a:p>
        </p:txBody>
      </p:sp>
      <p:sp>
        <p:nvSpPr>
          <p:cNvPr id="576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Брисање текста</a:t>
            </a:r>
            <a:endParaRPr lang="sr-Latn-CS"/>
          </a:p>
        </p:txBody>
      </p:sp>
      <p:graphicFrame>
        <p:nvGraphicFramePr>
          <p:cNvPr id="576515" name="Object 3"/>
          <p:cNvGraphicFramePr>
            <a:graphicFrameLocks noChangeAspect="1"/>
          </p:cNvGraphicFramePr>
          <p:nvPr>
            <p:ph idx="1"/>
          </p:nvPr>
        </p:nvGraphicFramePr>
        <p:xfrm>
          <a:off x="47625" y="3997325"/>
          <a:ext cx="9096375" cy="2111375"/>
        </p:xfrm>
        <a:graphic>
          <a:graphicData uri="http://schemas.openxmlformats.org/presentationml/2006/ole">
            <p:oleObj spid="_x0000_s866306" name="Document" r:id="rId4" imgW="5909347" imgH="1371182" progId="Word.Document.8">
              <p:embed/>
            </p:oleObj>
          </a:graphicData>
        </a:graphic>
      </p:graphicFrame>
      <p:sp>
        <p:nvSpPr>
          <p:cNvPr id="576516" name="Rectangle 4"/>
          <p:cNvSpPr>
            <a:spLocks noChangeArrowheads="1"/>
          </p:cNvSpPr>
          <p:nvPr/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sr-Cyrl-CS" sz="3200"/>
              <a:t>За брисање већих делова текста одједном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sr-Cyrl-CS" sz="2800"/>
              <a:t>претходно их означите и притисните тастер </a:t>
            </a:r>
            <a:r>
              <a:rPr lang="sr-Latn-CS" sz="2800" b="1" i="1"/>
              <a:t>Delete </a:t>
            </a:r>
            <a:r>
              <a:rPr lang="sr-Cyrl-CS" sz="2800"/>
              <a:t>или </a:t>
            </a:r>
            <a:r>
              <a:rPr lang="sr-Latn-CS" sz="2800" b="1" i="1"/>
              <a:t>Backspace</a:t>
            </a:r>
            <a:endParaRPr lang="sr-Latn-C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2839D-64BB-437E-A158-C7CDA0E22993}" type="slidenum">
              <a:rPr lang="en-US"/>
              <a:pPr/>
              <a:t>21</a:t>
            </a:fld>
            <a:endParaRPr lang="en-US"/>
          </a:p>
        </p:txBody>
      </p:sp>
      <p:sp>
        <p:nvSpPr>
          <p:cNvPr id="578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Претраживање</a:t>
            </a:r>
            <a:endParaRPr lang="sr-Latn-CS"/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6241" t="49755" r="33983" b="4902"/>
          <a:stretch>
            <a:fillRect/>
          </a:stretch>
        </p:blipFill>
        <p:spPr bwMode="auto">
          <a:xfrm>
            <a:off x="3386667" y="1769226"/>
            <a:ext cx="5647265" cy="40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36241" t="50302" r="34397" b="27369"/>
          <a:stretch>
            <a:fillRect/>
          </a:stretch>
        </p:blipFill>
        <p:spPr bwMode="auto">
          <a:xfrm>
            <a:off x="306939" y="1938650"/>
            <a:ext cx="3003528" cy="161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F9D1-774B-488F-9B8D-7A50BD46E8C9}" type="slidenum">
              <a:rPr lang="en-US"/>
              <a:pPr/>
              <a:t>22</a:t>
            </a:fld>
            <a:endParaRPr lang="en-US"/>
          </a:p>
        </p:txBody>
      </p:sp>
      <p:sp>
        <p:nvSpPr>
          <p:cNvPr id="580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Замена</a:t>
            </a:r>
            <a:endParaRPr lang="sr-Latn-CS"/>
          </a:p>
        </p:txBody>
      </p:sp>
      <p:sp>
        <p:nvSpPr>
          <p:cNvPr id="580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6793" t="26961" r="33150" b="50735"/>
          <a:stretch>
            <a:fillRect/>
          </a:stretch>
        </p:blipFill>
        <p:spPr bwMode="auto">
          <a:xfrm>
            <a:off x="1021265" y="1985691"/>
            <a:ext cx="7436935" cy="333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79D5-0CA1-4465-B112-19A41EF9AD0E}" type="slidenum">
              <a:rPr lang="en-US"/>
              <a:pPr/>
              <a:t>23</a:t>
            </a:fld>
            <a:endParaRPr lang="en-US"/>
          </a:p>
        </p:txBody>
      </p:sp>
      <p:sp>
        <p:nvSpPr>
          <p:cNvPr id="582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Скок на задату локацију</a:t>
            </a:r>
            <a:endParaRPr lang="sr-Latn-CS"/>
          </a:p>
        </p:txBody>
      </p:sp>
      <p:sp>
        <p:nvSpPr>
          <p:cNvPr id="58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36655" t="60294" r="33789" b="18194"/>
          <a:stretch>
            <a:fillRect/>
          </a:stretch>
        </p:blipFill>
        <p:spPr bwMode="auto">
          <a:xfrm>
            <a:off x="1165195" y="2105861"/>
            <a:ext cx="7047472" cy="3270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AC93-ACA9-4F4D-A13D-8965BD5BF248}" type="slidenum">
              <a:rPr lang="en-US"/>
              <a:pPr/>
              <a:t>24</a:t>
            </a:fld>
            <a:endParaRPr lang="en-US"/>
          </a:p>
        </p:txBody>
      </p:sp>
      <p:sp>
        <p:nvSpPr>
          <p:cNvPr id="584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Мапа документа</a:t>
            </a:r>
            <a:endParaRPr lang="sr-Latn-CS"/>
          </a:p>
        </p:txBody>
      </p:sp>
      <p:sp>
        <p:nvSpPr>
          <p:cNvPr id="584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2341" r="65754" b="86928"/>
          <a:stretch>
            <a:fillRect/>
          </a:stretch>
        </p:blipFill>
        <p:spPr bwMode="auto">
          <a:xfrm>
            <a:off x="270934" y="1486221"/>
            <a:ext cx="3347955" cy="1206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r="66560" b="15114"/>
          <a:stretch>
            <a:fillRect/>
          </a:stretch>
        </p:blipFill>
        <p:spPr bwMode="auto">
          <a:xfrm>
            <a:off x="3920462" y="1387751"/>
            <a:ext cx="3487475" cy="497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1BAE-6068-46FA-9F5B-2D68A30EDFE9}" type="slidenum">
              <a:rPr lang="en-US"/>
              <a:pPr/>
              <a:t>25</a:t>
            </a:fld>
            <a:endParaRPr lang="en-US"/>
          </a:p>
        </p:txBody>
      </p:sp>
      <p:sp>
        <p:nvSpPr>
          <p:cNvPr id="586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Форматирање фонтова командом </a:t>
            </a:r>
            <a:r>
              <a:rPr lang="sr-Latn-CS" sz="3600" smtClean="0"/>
              <a:t>Font</a:t>
            </a:r>
            <a:endParaRPr lang="sr-Latn-CS" sz="3600"/>
          </a:p>
        </p:txBody>
      </p:sp>
      <p:sp>
        <p:nvSpPr>
          <p:cNvPr id="58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9139" t="23802" r="39260" b="29330"/>
          <a:stretch>
            <a:fillRect/>
          </a:stretch>
        </p:blipFill>
        <p:spPr bwMode="auto">
          <a:xfrm>
            <a:off x="244047" y="1468929"/>
            <a:ext cx="4370286" cy="487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1943" t="16667" r="56679" b="36029"/>
          <a:stretch>
            <a:fillRect/>
          </a:stretch>
        </p:blipFill>
        <p:spPr bwMode="auto">
          <a:xfrm>
            <a:off x="4767791" y="1461760"/>
            <a:ext cx="3825875" cy="487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E5BE-10B8-4EE8-886A-EF76AED92BF6}" type="slidenum">
              <a:rPr lang="en-US"/>
              <a:pPr/>
              <a:t>26</a:t>
            </a:fld>
            <a:endParaRPr lang="en-US"/>
          </a:p>
        </p:txBody>
      </p:sp>
      <p:sp>
        <p:nvSpPr>
          <p:cNvPr id="588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Форматирање фонтова командом </a:t>
            </a:r>
            <a:r>
              <a:rPr lang="sr-Latn-CS" sz="3600" smtClean="0"/>
              <a:t>Font</a:t>
            </a:r>
            <a:endParaRPr lang="sr-Latn-CS" sz="3600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588804" name="Picture 4"/>
          <p:cNvPicPr>
            <a:picLocks noChangeAspect="1" noChangeArrowheads="1"/>
          </p:cNvPicPr>
          <p:nvPr/>
        </p:nvPicPr>
        <p:blipFill>
          <a:blip r:embed="rId3" cstate="print"/>
          <a:srcRect l="45026" t="28719" r="41826" b="49988"/>
          <a:stretch>
            <a:fillRect/>
          </a:stretch>
        </p:blipFill>
        <p:spPr bwMode="auto">
          <a:xfrm>
            <a:off x="627063" y="1465263"/>
            <a:ext cx="2003425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8805" name="Picture 5"/>
          <p:cNvPicPr>
            <a:picLocks noChangeAspect="1" noChangeArrowheads="1"/>
          </p:cNvPicPr>
          <p:nvPr/>
        </p:nvPicPr>
        <p:blipFill>
          <a:blip r:embed="rId4" cstate="print"/>
          <a:srcRect l="45026" t="28548" r="28256" b="45316"/>
          <a:stretch>
            <a:fillRect/>
          </a:stretch>
        </p:blipFill>
        <p:spPr bwMode="auto">
          <a:xfrm>
            <a:off x="4624388" y="1423988"/>
            <a:ext cx="307022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8806" name="Picture 6"/>
          <p:cNvPicPr>
            <a:picLocks noChangeAspect="1" noChangeArrowheads="1"/>
          </p:cNvPicPr>
          <p:nvPr/>
        </p:nvPicPr>
        <p:blipFill>
          <a:blip r:embed="rId5" cstate="print"/>
          <a:srcRect l="31204" t="35364" r="28595" b="39977"/>
          <a:stretch>
            <a:fillRect/>
          </a:stretch>
        </p:blipFill>
        <p:spPr bwMode="auto">
          <a:xfrm>
            <a:off x="2954338" y="4010025"/>
            <a:ext cx="512127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06777-98D5-48B7-90B4-856C6C6B3475}" type="slidenum">
              <a:rPr lang="en-US"/>
              <a:pPr/>
              <a:t>27</a:t>
            </a:fld>
            <a:endParaRPr lang="en-US"/>
          </a:p>
        </p:txBody>
      </p:sp>
      <p:sp>
        <p:nvSpPr>
          <p:cNvPr id="590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Форматирање фонтова коришћењем тастерског менија</a:t>
            </a:r>
            <a:endParaRPr lang="sr-Latn-CS" sz="3600"/>
          </a:p>
        </p:txBody>
      </p:sp>
      <p:sp>
        <p:nvSpPr>
          <p:cNvPr id="59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8246" t="4660" r="65787" b="86193"/>
          <a:stretch>
            <a:fillRect/>
          </a:stretch>
        </p:blipFill>
        <p:spPr bwMode="auto">
          <a:xfrm>
            <a:off x="1821412" y="1449712"/>
            <a:ext cx="5332920" cy="171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16094" t="7872" r="75073" b="77369"/>
          <a:stretch>
            <a:fillRect/>
          </a:stretch>
        </p:blipFill>
        <p:spPr bwMode="auto">
          <a:xfrm>
            <a:off x="2869828" y="3328874"/>
            <a:ext cx="3598705" cy="28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4425A-5928-43C2-9B99-16FFDE65D6A3}" type="slidenum">
              <a:rPr lang="en-US"/>
              <a:pPr/>
              <a:t>28</a:t>
            </a:fld>
            <a:endParaRPr lang="en-US"/>
          </a:p>
        </p:txBody>
      </p:sp>
      <p:sp>
        <p:nvSpPr>
          <p:cNvPr id="67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Форматирање параграфа</a:t>
            </a:r>
            <a:endParaRPr lang="sr-Latn-CS" sz="3600"/>
          </a:p>
        </p:txBody>
      </p:sp>
      <p:sp>
        <p:nvSpPr>
          <p:cNvPr id="67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Ш</a:t>
            </a:r>
            <a:r>
              <a:rPr lang="sr-Latn-CS" sz="2800"/>
              <a:t>та Word</a:t>
            </a:r>
            <a:r>
              <a:rPr lang="sr-Latn-CS" sz="2800" i="1"/>
              <a:t> </a:t>
            </a:r>
            <a:r>
              <a:rPr lang="sr-Latn-CS" sz="2800"/>
              <a:t>сматра параграфом, тј. одељком или пасусом? </a:t>
            </a:r>
            <a:endParaRPr lang="sr-Cyrl-CS" sz="2800"/>
          </a:p>
          <a:p>
            <a:r>
              <a:rPr lang="sr-Latn-CS" sz="2800"/>
              <a:t>То је текст од почетка до краја »новог реда«, тј. следећег притиска на тастер </a:t>
            </a:r>
            <a:r>
              <a:rPr lang="sr-Latn-CS" sz="2800" i="1"/>
              <a:t>Enter</a:t>
            </a:r>
            <a:r>
              <a:rPr lang="sr-Latn-CS" sz="2800"/>
              <a:t>. </a:t>
            </a:r>
            <a:endParaRPr lang="sr-Cyrl-CS" sz="2800"/>
          </a:p>
          <a:p>
            <a:r>
              <a:rPr lang="sr-Cyrl-CS" sz="2800"/>
              <a:t>Можете активирати приказ свих »специјалних« знакова, који се не штампају, али које Word</a:t>
            </a:r>
            <a:r>
              <a:rPr lang="sr-Cyrl-CS" sz="2800" i="1"/>
              <a:t> </a:t>
            </a:r>
            <a:r>
              <a:rPr lang="sr-Cyrl-CS" sz="2800"/>
              <a:t>интерно обрађује </a:t>
            </a:r>
          </a:p>
          <a:p>
            <a:pPr lvl="1"/>
            <a:r>
              <a:rPr lang="sr-Cyrl-CS" sz="2400"/>
              <a:t>кликом на дугме     на стандардном тастерском менију</a:t>
            </a:r>
            <a:endParaRPr lang="sr-Latn-CS" sz="2400"/>
          </a:p>
        </p:txBody>
      </p:sp>
      <p:pic>
        <p:nvPicPr>
          <p:cNvPr id="676869" name="Picture 5"/>
          <p:cNvPicPr>
            <a:picLocks noChangeAspect="1" noChangeArrowheads="1"/>
          </p:cNvPicPr>
          <p:nvPr/>
        </p:nvPicPr>
        <p:blipFill>
          <a:blip r:embed="rId3" cstate="print"/>
          <a:srcRect l="58151" t="6442" r="39642" b="90234"/>
          <a:stretch>
            <a:fillRect/>
          </a:stretch>
        </p:blipFill>
        <p:spPr bwMode="auto">
          <a:xfrm>
            <a:off x="3644900" y="4754563"/>
            <a:ext cx="3238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DEB18-6D4D-4D95-973A-FD28F98A278F}" type="slidenum">
              <a:rPr lang="en-US"/>
              <a:pPr/>
              <a:t>29</a:t>
            </a:fld>
            <a:endParaRPr lang="en-US"/>
          </a:p>
        </p:txBody>
      </p:sp>
      <p:sp>
        <p:nvSpPr>
          <p:cNvPr id="592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Форматирање параграфа командом </a:t>
            </a:r>
            <a:r>
              <a:rPr lang="sr-Latn-CS" sz="3600" smtClean="0"/>
              <a:t>Paragraf</a:t>
            </a:r>
            <a:endParaRPr lang="sr-Latn-CS" sz="3600"/>
          </a:p>
        </p:txBody>
      </p:sp>
      <p:sp>
        <p:nvSpPr>
          <p:cNvPr id="59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9691" t="21593" r="39506" b="27859"/>
          <a:stretch>
            <a:fillRect/>
          </a:stretch>
        </p:blipFill>
        <p:spPr bwMode="auto">
          <a:xfrm>
            <a:off x="620931" y="1407527"/>
            <a:ext cx="4205066" cy="501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46054" t="35332" r="42988" b="39379"/>
          <a:stretch>
            <a:fillRect/>
          </a:stretch>
        </p:blipFill>
        <p:spPr bwMode="auto">
          <a:xfrm>
            <a:off x="5318713" y="2402103"/>
            <a:ext cx="2589154" cy="291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28A0F-D841-4F45-B1A8-13C26A75CC25}" type="slidenum">
              <a:rPr lang="en-US"/>
              <a:pPr/>
              <a:t>3</a:t>
            </a:fld>
            <a:endParaRPr lang="en-US"/>
          </a:p>
        </p:txBody>
      </p:sp>
      <p:sp>
        <p:nvSpPr>
          <p:cNvPr id="539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i="1"/>
              <a:t>Основни делови прозора</a:t>
            </a:r>
            <a:endParaRPr lang="sr-Latn-CS" i="1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elementi-wordovog-prozor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1354" y="1375304"/>
            <a:ext cx="6858846" cy="5025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5F77-30D0-4228-81E5-D351C5136244}" type="slidenum">
              <a:rPr lang="en-US"/>
              <a:pPr/>
              <a:t>30</a:t>
            </a:fld>
            <a:endParaRPr lang="en-US"/>
          </a:p>
        </p:txBody>
      </p:sp>
      <p:sp>
        <p:nvSpPr>
          <p:cNvPr id="594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/>
              <a:t>Хоризонтални лењир </a:t>
            </a:r>
            <a:r>
              <a:rPr lang="sr-Latn-CS" i="1"/>
              <a:t>(Ruler)</a:t>
            </a:r>
            <a:r>
              <a:rPr lang="sr-Latn-CS"/>
              <a:t> </a:t>
            </a:r>
          </a:p>
        </p:txBody>
      </p:sp>
      <p:sp>
        <p:nvSpPr>
          <p:cNvPr id="59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Л</a:t>
            </a:r>
            <a:r>
              <a:rPr lang="sr-Latn-CS"/>
              <a:t>ењир се укључује и искључује преко менија </a:t>
            </a:r>
            <a:r>
              <a:rPr lang="sr-Latn-CS" b="1" i="1" smtClean="0"/>
              <a:t>View/Ruler</a:t>
            </a:r>
            <a:endParaRPr lang="sr-Latn-CS" b="1" i="1"/>
          </a:p>
        </p:txBody>
      </p:sp>
      <p:pic>
        <p:nvPicPr>
          <p:cNvPr id="5949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471" y="3388255"/>
            <a:ext cx="85725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17E5-AD33-41C4-B42D-09AD3C2F90E3}" type="slidenum">
              <a:rPr lang="en-US"/>
              <a:pPr/>
              <a:t>31</a:t>
            </a:fld>
            <a:endParaRPr lang="en-US"/>
          </a:p>
        </p:txBody>
      </p:sp>
      <p:sp>
        <p:nvSpPr>
          <p:cNvPr id="596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 i="1" smtClean="0"/>
              <a:t>Дијалог прозор</a:t>
            </a:r>
            <a:r>
              <a:rPr lang="en-GB" sz="3600" i="1" smtClean="0"/>
              <a:t>и различитих листа</a:t>
            </a:r>
            <a:endParaRPr lang="sr-Latn-CS" sz="3600"/>
          </a:p>
        </p:txBody>
      </p:sp>
      <p:sp>
        <p:nvSpPr>
          <p:cNvPr id="596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1342" t="5283" r="61646" b="70261"/>
          <a:stretch>
            <a:fillRect/>
          </a:stretch>
        </p:blipFill>
        <p:spPr bwMode="auto">
          <a:xfrm>
            <a:off x="225388" y="1964267"/>
            <a:ext cx="2898812" cy="26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1750" t="4657" r="61952" b="50000"/>
          <a:stretch>
            <a:fillRect/>
          </a:stretch>
        </p:blipFill>
        <p:spPr bwMode="auto">
          <a:xfrm>
            <a:off x="3329194" y="1789906"/>
            <a:ext cx="2936139" cy="4085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5" cstate="print"/>
          <a:srcRect l="26029" t="4657" r="59948" b="48284"/>
          <a:stretch>
            <a:fillRect/>
          </a:stretch>
        </p:blipFill>
        <p:spPr bwMode="auto">
          <a:xfrm>
            <a:off x="6417469" y="1798613"/>
            <a:ext cx="2303198" cy="400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8DE0B-0E95-4733-BE8A-092FA5AB18AA}" type="slidenum">
              <a:rPr lang="en-US"/>
              <a:pPr/>
              <a:t>32</a:t>
            </a:fld>
            <a:endParaRPr lang="en-US"/>
          </a:p>
        </p:txBody>
      </p:sp>
      <p:sp>
        <p:nvSpPr>
          <p:cNvPr id="67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 smtClean="0"/>
              <a:t>Уоквиравање</a:t>
            </a:r>
            <a:endParaRPr lang="sr-Latn-CS" sz="3600"/>
          </a:p>
        </p:txBody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8892" t="1961" r="59343" b="56143"/>
          <a:stretch>
            <a:fillRect/>
          </a:stretch>
        </p:blipFill>
        <p:spPr bwMode="auto">
          <a:xfrm>
            <a:off x="457081" y="1546013"/>
            <a:ext cx="2938052" cy="451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35930" t="27822" r="35874" b="34105"/>
          <a:stretch>
            <a:fillRect/>
          </a:stretch>
        </p:blipFill>
        <p:spPr bwMode="auto">
          <a:xfrm>
            <a:off x="3504721" y="1564566"/>
            <a:ext cx="5215946" cy="453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8C7-D364-4433-BDB0-1A5DD7A87BE4}" type="slidenum">
              <a:rPr lang="en-US"/>
              <a:pPr/>
              <a:t>33</a:t>
            </a:fld>
            <a:endParaRPr lang="en-US"/>
          </a:p>
        </p:txBody>
      </p:sp>
      <p:sp>
        <p:nvSpPr>
          <p:cNvPr id="599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Форматирање параграфа коришћењем тастерског менија</a:t>
            </a:r>
          </a:p>
        </p:txBody>
      </p:sp>
      <p:sp>
        <p:nvSpPr>
          <p:cNvPr id="59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/>
              <a:t>Форматирање текста је ефикасно и применом одговарајућег тастерског менија: </a:t>
            </a:r>
          </a:p>
          <a:p>
            <a:pPr lvl="1"/>
            <a:r>
              <a:rPr lang="sr-Latn-CS" sz="2200"/>
              <a:t>поравнавање параграфа по левој ивици, </a:t>
            </a:r>
          </a:p>
          <a:p>
            <a:pPr lvl="1"/>
            <a:r>
              <a:rPr lang="sr-Latn-CS" sz="2200"/>
              <a:t>његово центрирање, </a:t>
            </a:r>
          </a:p>
          <a:p>
            <a:pPr lvl="1"/>
            <a:r>
              <a:rPr lang="sr-Latn-CS" sz="2200"/>
              <a:t>поравнавање по десној ивици, </a:t>
            </a:r>
          </a:p>
          <a:p>
            <a:pPr lvl="1"/>
            <a:r>
              <a:rPr lang="sr-Latn-CS" sz="2200"/>
              <a:t>обострано поравнавање, </a:t>
            </a:r>
          </a:p>
          <a:p>
            <a:pPr lvl="1"/>
            <a:r>
              <a:rPr lang="sr-Latn-CS" sz="2200"/>
              <a:t>размак између редова, </a:t>
            </a:r>
          </a:p>
          <a:p>
            <a:pPr lvl="1"/>
            <a:r>
              <a:rPr lang="sr-Latn-CS" sz="2200"/>
              <a:t>нумерисана листа, </a:t>
            </a:r>
          </a:p>
          <a:p>
            <a:pPr lvl="1"/>
            <a:r>
              <a:rPr lang="sr-Latn-CS" sz="2200"/>
              <a:t>ненумерисана листа, </a:t>
            </a:r>
          </a:p>
          <a:p>
            <a:pPr lvl="1"/>
            <a:r>
              <a:rPr lang="sr-Latn-CS" sz="2200"/>
              <a:t>повећање и смањење увлачења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1668" t="5466" r="66345" b="81781"/>
          <a:stretch>
            <a:fillRect/>
          </a:stretch>
        </p:blipFill>
        <p:spPr bwMode="auto">
          <a:xfrm>
            <a:off x="5609839" y="3123829"/>
            <a:ext cx="3009227" cy="2201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25B3A-1E72-4F03-9186-644FB1C1F27F}" type="slidenum">
              <a:rPr lang="en-US"/>
              <a:pPr/>
              <a:t>34</a:t>
            </a:fld>
            <a:endParaRPr lang="en-US"/>
          </a:p>
        </p:txBody>
      </p:sp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Једначине</a:t>
            </a:r>
            <a:endParaRPr lang="sr-Latn-CS"/>
          </a:p>
        </p:txBody>
      </p:sp>
      <p:sp>
        <p:nvSpPr>
          <p:cNvPr id="60109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56252" t="5153" r="22495" b="26634"/>
          <a:stretch>
            <a:fillRect/>
          </a:stretch>
        </p:blipFill>
        <p:spPr bwMode="auto">
          <a:xfrm>
            <a:off x="3158073" y="1346203"/>
            <a:ext cx="2650067" cy="503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5E24-D3DF-4231-A710-2A5857489047}" type="slidenum">
              <a:rPr lang="en-US"/>
              <a:pPr/>
              <a:t>35</a:t>
            </a:fld>
            <a:endParaRPr lang="en-US"/>
          </a:p>
        </p:txBody>
      </p:sp>
      <p:sp>
        <p:nvSpPr>
          <p:cNvPr id="60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 i="1"/>
              <a:t>Тастерски мени за унос једначина</a:t>
            </a:r>
            <a:r>
              <a:rPr lang="sr-Latn-CS" sz="3600"/>
              <a:t> </a:t>
            </a:r>
          </a:p>
        </p:txBody>
      </p:sp>
      <p:sp>
        <p:nvSpPr>
          <p:cNvPr id="603140" name="Rectangle 4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03141" name="Object 5"/>
          <p:cNvGraphicFramePr>
            <a:graphicFrameLocks noChangeAspect="1"/>
          </p:cNvGraphicFramePr>
          <p:nvPr/>
        </p:nvGraphicFramePr>
        <p:xfrm>
          <a:off x="2886075" y="4383088"/>
          <a:ext cx="3835400" cy="1579562"/>
        </p:xfrm>
        <a:graphic>
          <a:graphicData uri="http://schemas.openxmlformats.org/presentationml/2006/ole">
            <p:oleObj spid="_x0000_s867330" name="Equation" r:id="rId4" imgW="1346200" imgH="558800" progId="Equation.3">
              <p:embed/>
            </p:oleObj>
          </a:graphicData>
        </a:graphic>
      </p:graphicFrame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5" cstate="print"/>
          <a:srcRect r="31087" b="86683"/>
          <a:stretch>
            <a:fillRect/>
          </a:stretch>
        </p:blipFill>
        <p:spPr bwMode="auto">
          <a:xfrm>
            <a:off x="186587" y="1714993"/>
            <a:ext cx="8813479" cy="243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17F9-8C96-474B-B22B-566B5AA5B0FF}" type="slidenum">
              <a:rPr lang="en-US"/>
              <a:pPr/>
              <a:t>36</a:t>
            </a:fld>
            <a:endParaRPr lang="en-US"/>
          </a:p>
        </p:txBody>
      </p:sp>
      <p:sp>
        <p:nvSpPr>
          <p:cNvPr id="605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Симболи</a:t>
            </a:r>
            <a:r>
              <a:rPr lang="sr-Latn-CS"/>
              <a:t> </a:t>
            </a:r>
          </a:p>
        </p:txBody>
      </p:sp>
      <p:sp>
        <p:nvSpPr>
          <p:cNvPr id="605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5944" t="28958" r="36086" b="34228"/>
          <a:stretch>
            <a:fillRect/>
          </a:stretch>
        </p:blipFill>
        <p:spPr bwMode="auto">
          <a:xfrm>
            <a:off x="3141488" y="1435872"/>
            <a:ext cx="5494512" cy="484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59012" t="4795" r="33205" b="75155"/>
          <a:stretch>
            <a:fillRect/>
          </a:stretch>
        </p:blipFill>
        <p:spPr bwMode="auto">
          <a:xfrm>
            <a:off x="709607" y="2887133"/>
            <a:ext cx="216059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855A-414D-41CF-82BF-EEEC579AB7A1}" type="slidenum">
              <a:rPr lang="en-US"/>
              <a:pPr/>
              <a:t>37</a:t>
            </a:fld>
            <a:endParaRPr lang="en-US"/>
          </a:p>
        </p:txBody>
      </p:sp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Фусноте</a:t>
            </a:r>
            <a:endParaRPr lang="sr-Latn-CS"/>
          </a:p>
        </p:txBody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2755" t="30456" r="42786" b="36490"/>
          <a:stretch>
            <a:fillRect/>
          </a:stretch>
        </p:blipFill>
        <p:spPr bwMode="auto">
          <a:xfrm>
            <a:off x="4392093" y="1403005"/>
            <a:ext cx="3905240" cy="482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6175" y="2860198"/>
            <a:ext cx="2820625" cy="166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2CCBD-6A2F-4715-8782-96190B43A053}" type="slidenum">
              <a:rPr lang="en-US"/>
              <a:pPr/>
              <a:t>4</a:t>
            </a:fld>
            <a:endParaRPr lang="en-US"/>
          </a:p>
        </p:txBody>
      </p:sp>
      <p:sp>
        <p:nvSpPr>
          <p:cNvPr id="541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Брзи приступ алаткама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77570" b="52203"/>
          <a:stretch>
            <a:fillRect/>
          </a:stretch>
        </p:blipFill>
        <p:spPr bwMode="auto">
          <a:xfrm>
            <a:off x="2238374" y="1725823"/>
            <a:ext cx="4594225" cy="426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2CCBD-6A2F-4715-8782-96190B43A053}" type="slidenum">
              <a:rPr lang="en-US"/>
              <a:pPr/>
              <a:t>5</a:t>
            </a:fld>
            <a:endParaRPr lang="en-US"/>
          </a:p>
        </p:txBody>
      </p:sp>
      <p:sp>
        <p:nvSpPr>
          <p:cNvPr id="541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Подешавање</a:t>
            </a:r>
            <a:r>
              <a:rPr lang="en-GB" sz="3600"/>
              <a:t> </a:t>
            </a:r>
            <a:r>
              <a:rPr lang="en-GB" sz="3600" i="1"/>
              <a:t>брзог приступа алаткама</a:t>
            </a:r>
            <a:endParaRPr lang="sr-Latn-CS" sz="360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r="81443" b="88041"/>
          <a:stretch>
            <a:fillRect/>
          </a:stretch>
        </p:blipFill>
        <p:spPr bwMode="auto">
          <a:xfrm>
            <a:off x="166636" y="2982010"/>
            <a:ext cx="3871963" cy="148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/>
          <p:cNvPicPr>
            <a:picLocks noGrp="1"/>
          </p:cNvPicPr>
          <p:nvPr>
            <p:ph idx="1"/>
          </p:nvPr>
        </p:nvPicPr>
        <p:blipFill>
          <a:blip r:embed="rId4" cstate="print"/>
          <a:srcRect r="74399" b="66771"/>
          <a:stretch>
            <a:fillRect/>
          </a:stretch>
        </p:blipFill>
        <p:spPr bwMode="auto">
          <a:xfrm>
            <a:off x="4119112" y="2133402"/>
            <a:ext cx="4940222" cy="353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i="1"/>
              <a:t>Листа за укључивање и искључивање </a:t>
            </a:r>
            <a:r>
              <a:rPr lang="en-GB" sz="3200" i="1"/>
              <a:t>подразумеваних подешавања</a:t>
            </a:r>
            <a:endParaRPr lang="en-US" sz="32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67A1B-E8DB-4705-8465-E8CD921A6F9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 l="28375" t="18382" r="27633" b="18873"/>
          <a:stretch>
            <a:fillRect/>
          </a:stretch>
        </p:blipFill>
        <p:spPr bwMode="auto">
          <a:xfrm>
            <a:off x="1423465" y="1394880"/>
            <a:ext cx="6281202" cy="4963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C52A-3E90-453D-B21F-C77F87C933DA}" type="slidenum">
              <a:rPr lang="en-US"/>
              <a:pPr/>
              <a:t>7</a:t>
            </a:fld>
            <a:endParaRPr lang="en-US"/>
          </a:p>
        </p:txBody>
      </p:sp>
      <p:sp>
        <p:nvSpPr>
          <p:cNvPr id="543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Креирање документа</a:t>
            </a:r>
            <a:endParaRPr lang="sr-Latn-CS"/>
          </a:p>
        </p:txBody>
      </p:sp>
      <p:sp>
        <p:nvSpPr>
          <p:cNvPr id="54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Нови документ креирате кликом на </a:t>
            </a:r>
            <a:r>
              <a:rPr lang="sr-Cyrl-RS" sz="2800" smtClean="0"/>
              <a:t>команду </a:t>
            </a:r>
            <a:r>
              <a:rPr lang="sr-Latn-CS" sz="2800" b="1" i="1" smtClean="0"/>
              <a:t>New</a:t>
            </a:r>
            <a:endParaRPr lang="sr-Latn-CS" sz="280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77234" b="56291"/>
          <a:stretch>
            <a:fillRect/>
          </a:stretch>
        </p:blipFill>
        <p:spPr bwMode="auto">
          <a:xfrm>
            <a:off x="2171438" y="2339002"/>
            <a:ext cx="4627295" cy="390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B4011-DC70-4072-9F8F-33E54E4D5A55}" type="slidenum">
              <a:rPr lang="en-US"/>
              <a:pPr/>
              <a:t>8</a:t>
            </a:fld>
            <a:endParaRPr lang="en-US"/>
          </a:p>
        </p:txBody>
      </p:sp>
      <p:sp>
        <p:nvSpPr>
          <p:cNvPr id="545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Дијалог прозор команде </a:t>
            </a:r>
            <a:r>
              <a:rPr lang="pl-PL" sz="3600" i="1" smtClean="0"/>
              <a:t>Open</a:t>
            </a:r>
            <a:r>
              <a:rPr lang="sr-Latn-CS" sz="3600" smtClean="0"/>
              <a:t> </a:t>
            </a:r>
            <a:endParaRPr lang="sr-Latn-CS" sz="36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25477" t="17892" r="24445" b="31618"/>
          <a:stretch>
            <a:fillRect/>
          </a:stretch>
        </p:blipFill>
        <p:spPr bwMode="auto">
          <a:xfrm>
            <a:off x="328716" y="1510454"/>
            <a:ext cx="8637484" cy="466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65A-65C2-4898-AC7F-3477C2139C73}" type="slidenum">
              <a:rPr lang="en-US"/>
              <a:pPr/>
              <a:t>9</a:t>
            </a:fld>
            <a:endParaRPr lang="en-US"/>
          </a:p>
        </p:txBody>
      </p:sp>
      <p:sp>
        <p:nvSpPr>
          <p:cNvPr id="54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Отварање документа</a:t>
            </a:r>
            <a:endParaRPr lang="sr-Latn-CS"/>
          </a:p>
        </p:txBody>
      </p:sp>
      <p:sp>
        <p:nvSpPr>
          <p:cNvPr id="54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Recent </a:t>
            </a:r>
            <a:r>
              <a:rPr lang="en-US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Places </a:t>
            </a:r>
            <a:r>
              <a:rPr lang="sr-Cyrl-CS" sz="2200" smtClean="0"/>
              <a:t>листа, у којој се налази неколико десетина локација које сте посетили</a:t>
            </a:r>
          </a:p>
          <a:p>
            <a:r>
              <a:rPr lang="sr-Latn-CS" sz="2200" b="1" i="1" smtClean="0"/>
              <a:t>Desktop</a:t>
            </a:r>
            <a:r>
              <a:rPr lang="sr-Latn-CS" sz="2200" smtClean="0"/>
              <a:t>, </a:t>
            </a:r>
            <a:r>
              <a:rPr lang="sr-Cyrl-CS" sz="2200" smtClean="0"/>
              <a:t>тј. радна површина, на коју, такође, можете сместити неки документ</a:t>
            </a:r>
          </a:p>
          <a:p>
            <a:r>
              <a:rPr lang="sr-Latn-CS" sz="2200" b="1" i="1" smtClean="0"/>
              <a:t>Documents</a:t>
            </a:r>
            <a:r>
              <a:rPr lang="sr-Latn-CS" sz="2200" smtClean="0"/>
              <a:t>, </a:t>
            </a:r>
            <a:r>
              <a:rPr lang="sr-Cyrl-CS" sz="2200" smtClean="0"/>
              <a:t>који ћете најчешће користити, јер представља логично место за чување текстова</a:t>
            </a:r>
          </a:p>
          <a:p>
            <a:r>
              <a:rPr lang="sr-Latn-CS" sz="2200" b="1" i="1" smtClean="0"/>
              <a:t>Computer</a:t>
            </a:r>
            <a:r>
              <a:rPr lang="sr-Latn-CS" sz="2200" smtClean="0"/>
              <a:t>, </a:t>
            </a:r>
            <a:r>
              <a:rPr lang="sr-Cyrl-CS" sz="2200" smtClean="0"/>
              <a:t>фасцикла преко које приступате дисковима на рачунару</a:t>
            </a:r>
          </a:p>
          <a:p>
            <a:r>
              <a:rPr lang="sr-Latn-CS" sz="2200" b="1" i="1" smtClean="0"/>
              <a:t>Network, </a:t>
            </a:r>
            <a:r>
              <a:rPr lang="sr-Cyrl-CS" sz="2200" smtClean="0"/>
              <a:t>преко кога можете да приступите документима на локалној мрежи или на Интернету</a:t>
            </a:r>
          </a:p>
          <a:p>
            <a:r>
              <a:rPr lang="sr-Cyrl-CS" sz="2200" smtClean="0"/>
              <a:t>У </a:t>
            </a:r>
            <a:r>
              <a:rPr lang="pl-PL" sz="2200"/>
              <a:t>пољу </a:t>
            </a:r>
            <a:r>
              <a:rPr lang="sr-Latn-CS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Word Documents</a:t>
            </a:r>
            <a:r>
              <a:rPr lang="sr-Latn-CS" sz="2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pl-PL" sz="2200" smtClean="0"/>
              <a:t>дефинишете </a:t>
            </a:r>
            <a:r>
              <a:rPr lang="pl-PL" sz="2200"/>
              <a:t>који документи ће бити приказани у дијалогу </a:t>
            </a:r>
            <a:r>
              <a:rPr lang="pl-PL" sz="2200" b="1" i="1"/>
              <a:t>Open</a:t>
            </a:r>
            <a:endParaRPr lang="sr-Latn-CS" sz="2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105</TotalTime>
  <Words>3405</Words>
  <Application>Microsoft Office PowerPoint</Application>
  <PresentationFormat>On-screen Show (4:3)</PresentationFormat>
  <Paragraphs>259</Paragraphs>
  <Slides>37</Slides>
  <Notes>36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FIT slajd predavanja</vt:lpstr>
      <vt:lpstr>Document</vt:lpstr>
      <vt:lpstr>Equation</vt:lpstr>
      <vt:lpstr>      MICROSOFT WORD</vt:lpstr>
      <vt:lpstr>Које су главне предности обраде текста на рачунару?</vt:lpstr>
      <vt:lpstr>Основни делови прозора</vt:lpstr>
      <vt:lpstr>Брзи приступ алаткама</vt:lpstr>
      <vt:lpstr>Подешавање брзог приступа алаткама</vt:lpstr>
      <vt:lpstr>Листа за укључивање и искључивање подразумеваних подешавања</vt:lpstr>
      <vt:lpstr>Креирање документа</vt:lpstr>
      <vt:lpstr>Дијалог прозор команде Open </vt:lpstr>
      <vt:lpstr>Отварање документа</vt:lpstr>
      <vt:lpstr>Дијалог прозор команде Save As</vt:lpstr>
      <vt:lpstr>Додатне опције приликом чувања документа </vt:lpstr>
      <vt:lpstr>Затварање документа</vt:lpstr>
      <vt:lpstr>Odabir vrste prikaza dokumenta </vt:lpstr>
      <vt:lpstr>ZOOM: увећање и смањење изгледа документа</vt:lpstr>
      <vt:lpstr>Поништавање извршене операције</vt:lpstr>
      <vt:lpstr>Кретање кроз текст коришћењем миша</vt:lpstr>
      <vt:lpstr>Кретање кроз текст коришћењем тастатуре</vt:lpstr>
      <vt:lpstr>Означавање текста коришћењем миша</vt:lpstr>
      <vt:lpstr>Означавање текста коришћењем тастатуре</vt:lpstr>
      <vt:lpstr>Брисање текста</vt:lpstr>
      <vt:lpstr>Претраживање</vt:lpstr>
      <vt:lpstr>Замена</vt:lpstr>
      <vt:lpstr>Скок на задату локацију</vt:lpstr>
      <vt:lpstr>Мапа документа</vt:lpstr>
      <vt:lpstr>Форматирање фонтова командом Font</vt:lpstr>
      <vt:lpstr>Форматирање фонтова командом Font</vt:lpstr>
      <vt:lpstr>Форматирање фонтова коришћењем тастерског менија</vt:lpstr>
      <vt:lpstr>Форматирање параграфа</vt:lpstr>
      <vt:lpstr>Форматирање параграфа командом Paragraf</vt:lpstr>
      <vt:lpstr>Хоризонтални лењир (Ruler) </vt:lpstr>
      <vt:lpstr>Дијалог прозори различитих листа</vt:lpstr>
      <vt:lpstr>Уоквиравање</vt:lpstr>
      <vt:lpstr>Форматирање параграфа коришћењем тастерског менија</vt:lpstr>
      <vt:lpstr>Једначине</vt:lpstr>
      <vt:lpstr>Тастерски мени за унос једначина </vt:lpstr>
      <vt:lpstr>Симболи </vt:lpstr>
      <vt:lpstr>Фусноте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157</cp:revision>
  <dcterms:created xsi:type="dcterms:W3CDTF">2006-09-26T20:52:51Z</dcterms:created>
  <dcterms:modified xsi:type="dcterms:W3CDTF">2016-09-25T18:05:12Z</dcterms:modified>
</cp:coreProperties>
</file>